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3" r:id="rId4"/>
    <p:sldId id="268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965" autoAdjust="0"/>
    <p:restoredTop sz="90068" autoAdjust="0"/>
  </p:normalViewPr>
  <p:slideViewPr>
    <p:cSldViewPr snapToGrid="0">
      <p:cViewPr varScale="1">
        <p:scale>
          <a:sx n="60" d="100"/>
          <a:sy n="60" d="100"/>
        </p:scale>
        <p:origin x="7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B49BF-EE40-A045-8B55-23D8E5013A4F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13DAD83-4BCD-CA43-ABF2-80CE36262F5B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es-ES" sz="1800" b="0" i="0" u="none" strike="noStrike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C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levels: acting accordingly to the context and adjusting to prevent misunderstandings. Taking into consideration sociocultural and sociolinguistic differences to mediate and avoid misunderstandings and cultural incidents.</a:t>
          </a:r>
        </a:p>
      </dgm:t>
    </dgm:pt>
    <dgm:pt modelId="{351FD6BB-AFA9-414C-AE59-039113837167}" type="parTrans" cxnId="{68318D1D-61C5-3F46-A7D2-761FE3658116}">
      <dgm:prSet/>
      <dgm:spPr/>
      <dgm:t>
        <a:bodyPr/>
        <a:lstStyle/>
        <a:p>
          <a:endParaRPr lang="es-ES"/>
        </a:p>
      </dgm:t>
    </dgm:pt>
    <dgm:pt modelId="{46F08ED8-2180-4741-9792-7668BE516BCA}" type="sibTrans" cxnId="{68318D1D-61C5-3F46-A7D2-761FE3658116}">
      <dgm:prSet/>
      <dgm:spPr/>
      <dgm:t>
        <a:bodyPr/>
        <a:lstStyle/>
        <a:p>
          <a:endParaRPr lang="es-ES"/>
        </a:p>
      </dgm:t>
    </dgm:pt>
    <dgm:pt modelId="{A2C58F71-343B-2B46-A192-12F4D3CA8AAE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b="0" dirty="0">
            <a:latin typeface="+mn-lt"/>
          </a:endParaRPr>
        </a:p>
        <a:p>
          <a:r>
            <a:rPr lang="es-ES" sz="1800" b="0" i="0" u="none" strike="noStrike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B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levels: introducing people and showing interest. Understanding different perspectives and being sensitive and flexible, facilitating clarification when needed to resolve a misunderstanding</a:t>
          </a:r>
          <a:r>
            <a:rPr lang="es-ES" sz="1800" b="0" i="0" u="none" strike="noStrike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.</a:t>
          </a:r>
          <a:endParaRPr lang="es-ES" sz="1800" b="0" i="0" u="none" strike="noStrike" cap="none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n-lt"/>
            <a:ea typeface="Sniglet"/>
            <a:cs typeface="Sniglet"/>
            <a:sym typeface="Sniglet"/>
          </a:endParaRPr>
        </a:p>
      </dgm:t>
    </dgm:pt>
    <dgm:pt modelId="{662CA668-8479-3C47-B9E6-6BF5F8C26AA3}" type="parTrans" cxnId="{CB14651D-8983-4542-B2B3-A7500A34E33C}">
      <dgm:prSet/>
      <dgm:spPr/>
      <dgm:t>
        <a:bodyPr/>
        <a:lstStyle/>
        <a:p>
          <a:endParaRPr lang="es-ES"/>
        </a:p>
      </dgm:t>
    </dgm:pt>
    <dgm:pt modelId="{13843D86-2039-0C4B-90B9-66C6EAA8A331}" type="sibTrans" cxnId="{CB14651D-8983-4542-B2B3-A7500A34E33C}">
      <dgm:prSet/>
      <dgm:spPr/>
      <dgm:t>
        <a:bodyPr/>
        <a:lstStyle/>
        <a:p>
          <a:endParaRPr lang="es-ES"/>
        </a:p>
      </dgm:t>
    </dgm:pt>
    <dgm:pt modelId="{B58BCC18-1651-DB4D-A385-49FA950E1886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es-ES" sz="1800" b="0" i="0" u="none" strike="noStrike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A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levels: ability to contribute to intercultural exchanges by showing a positive attitude using verbal and non-verbal language</a:t>
          </a:r>
          <a:r>
            <a:rPr lang="es-ES" sz="1800" b="0" i="0" u="none" strike="noStrike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.</a:t>
          </a:r>
        </a:p>
      </dgm:t>
    </dgm:pt>
    <dgm:pt modelId="{8AD7E81B-29A0-B249-8A27-B90D77EC4CD5}" type="parTrans" cxnId="{38169A40-DC53-0140-940F-10961EFBBBD3}">
      <dgm:prSet/>
      <dgm:spPr/>
      <dgm:t>
        <a:bodyPr/>
        <a:lstStyle/>
        <a:p>
          <a:endParaRPr lang="es-ES"/>
        </a:p>
      </dgm:t>
    </dgm:pt>
    <dgm:pt modelId="{D2D0EB76-D406-A949-AF1A-C27E0F6593A3}" type="sibTrans" cxnId="{38169A40-DC53-0140-940F-10961EFBBBD3}">
      <dgm:prSet/>
      <dgm:spPr/>
      <dgm:t>
        <a:bodyPr/>
        <a:lstStyle/>
        <a:p>
          <a:endParaRPr lang="es-ES"/>
        </a:p>
      </dgm:t>
    </dgm:pt>
    <dgm:pt modelId="{11BDF337-2F6E-3748-A902-75D826115F6C}" type="pres">
      <dgm:prSet presAssocID="{57BB49BF-EE40-A045-8B55-23D8E5013A4F}" presName="Name0" presStyleCnt="0">
        <dgm:presLayoutVars>
          <dgm:dir/>
          <dgm:animLvl val="lvl"/>
          <dgm:resizeHandles val="exact"/>
        </dgm:presLayoutVars>
      </dgm:prSet>
      <dgm:spPr/>
    </dgm:pt>
    <dgm:pt modelId="{2D8DC75E-F79D-8A41-9A5D-E3780ACEE35F}" type="pres">
      <dgm:prSet presAssocID="{B13DAD83-4BCD-CA43-ABF2-80CE36262F5B}" presName="Name8" presStyleCnt="0"/>
      <dgm:spPr/>
    </dgm:pt>
    <dgm:pt modelId="{8A452455-4C09-3848-8893-1AB1E84A72FF}" type="pres">
      <dgm:prSet presAssocID="{B13DAD83-4BCD-CA43-ABF2-80CE36262F5B}" presName="level" presStyleLbl="node1" presStyleIdx="0" presStyleCnt="3" custScaleX="105226" custLinFactNeighborY="974">
        <dgm:presLayoutVars>
          <dgm:chMax val="1"/>
          <dgm:bulletEnabled val="1"/>
        </dgm:presLayoutVars>
      </dgm:prSet>
      <dgm:spPr/>
    </dgm:pt>
    <dgm:pt modelId="{ADD83052-03AC-5C45-A813-48CBA3BD42F9}" type="pres">
      <dgm:prSet presAssocID="{B13DAD83-4BCD-CA43-ABF2-80CE36262F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5AC222-92DB-B447-BA65-D86C1EB6FCEC}" type="pres">
      <dgm:prSet presAssocID="{A2C58F71-343B-2B46-A192-12F4D3CA8AAE}" presName="Name8" presStyleCnt="0"/>
      <dgm:spPr/>
    </dgm:pt>
    <dgm:pt modelId="{441AFA6C-B762-4E43-81C3-83BD0014B9AF}" type="pres">
      <dgm:prSet presAssocID="{A2C58F71-343B-2B46-A192-12F4D3CA8AAE}" presName="level" presStyleLbl="node1" presStyleIdx="1" presStyleCnt="3" custScaleX="102203" custScaleY="89724">
        <dgm:presLayoutVars>
          <dgm:chMax val="1"/>
          <dgm:bulletEnabled val="1"/>
        </dgm:presLayoutVars>
      </dgm:prSet>
      <dgm:spPr/>
    </dgm:pt>
    <dgm:pt modelId="{E2A280CE-DCEC-7944-96D5-C3A356C1B30B}" type="pres">
      <dgm:prSet presAssocID="{A2C58F71-343B-2B46-A192-12F4D3CA8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D30AD-1E32-BE4D-BA28-B40993A59427}" type="pres">
      <dgm:prSet presAssocID="{B58BCC18-1651-DB4D-A385-49FA950E1886}" presName="Name8" presStyleCnt="0"/>
      <dgm:spPr/>
    </dgm:pt>
    <dgm:pt modelId="{3B8DE887-1023-2544-ACC8-754F123B6403}" type="pres">
      <dgm:prSet presAssocID="{B58BCC18-1651-DB4D-A385-49FA950E1886}" presName="level" presStyleLbl="node1" presStyleIdx="2" presStyleCnt="3" custScaleX="99849" custLinFactNeighborX="21167" custLinFactNeighborY="-1266">
        <dgm:presLayoutVars>
          <dgm:chMax val="1"/>
          <dgm:bulletEnabled val="1"/>
        </dgm:presLayoutVars>
      </dgm:prSet>
      <dgm:spPr/>
    </dgm:pt>
    <dgm:pt modelId="{8BACF727-450E-C647-B16D-7A1C5F555EB7}" type="pres">
      <dgm:prSet presAssocID="{B58BCC18-1651-DB4D-A385-49FA950E188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2ABEF06-29B6-2243-BFF6-C1D74EAF83E4}" type="presOf" srcId="{B58BCC18-1651-DB4D-A385-49FA950E1886}" destId="{3B8DE887-1023-2544-ACC8-754F123B6403}" srcOrd="0" destOrd="0" presId="urn:microsoft.com/office/officeart/2005/8/layout/pyramid1"/>
    <dgm:cxn modelId="{1E568814-0E48-5B45-B607-AACE6FD224AF}" type="presOf" srcId="{B13DAD83-4BCD-CA43-ABF2-80CE36262F5B}" destId="{ADD83052-03AC-5C45-A813-48CBA3BD42F9}" srcOrd="1" destOrd="0" presId="urn:microsoft.com/office/officeart/2005/8/layout/pyramid1"/>
    <dgm:cxn modelId="{CB14651D-8983-4542-B2B3-A7500A34E33C}" srcId="{57BB49BF-EE40-A045-8B55-23D8E5013A4F}" destId="{A2C58F71-343B-2B46-A192-12F4D3CA8AAE}" srcOrd="1" destOrd="0" parTransId="{662CA668-8479-3C47-B9E6-6BF5F8C26AA3}" sibTransId="{13843D86-2039-0C4B-90B9-66C6EAA8A331}"/>
    <dgm:cxn modelId="{68318D1D-61C5-3F46-A7D2-761FE3658116}" srcId="{57BB49BF-EE40-A045-8B55-23D8E5013A4F}" destId="{B13DAD83-4BCD-CA43-ABF2-80CE36262F5B}" srcOrd="0" destOrd="0" parTransId="{351FD6BB-AFA9-414C-AE59-039113837167}" sibTransId="{46F08ED8-2180-4741-9792-7668BE516BCA}"/>
    <dgm:cxn modelId="{38169A40-DC53-0140-940F-10961EFBBBD3}" srcId="{57BB49BF-EE40-A045-8B55-23D8E5013A4F}" destId="{B58BCC18-1651-DB4D-A385-49FA950E1886}" srcOrd="2" destOrd="0" parTransId="{8AD7E81B-29A0-B249-8A27-B90D77EC4CD5}" sibTransId="{D2D0EB76-D406-A949-AF1A-C27E0F6593A3}"/>
    <dgm:cxn modelId="{8F83AA5D-3432-6345-9B43-20FAFB195390}" type="presOf" srcId="{B13DAD83-4BCD-CA43-ABF2-80CE36262F5B}" destId="{8A452455-4C09-3848-8893-1AB1E84A72FF}" srcOrd="0" destOrd="0" presId="urn:microsoft.com/office/officeart/2005/8/layout/pyramid1"/>
    <dgm:cxn modelId="{F7298160-AA7D-874E-A729-4F77267CE4ED}" type="presOf" srcId="{B58BCC18-1651-DB4D-A385-49FA950E1886}" destId="{8BACF727-450E-C647-B16D-7A1C5F555EB7}" srcOrd="1" destOrd="0" presId="urn:microsoft.com/office/officeart/2005/8/layout/pyramid1"/>
    <dgm:cxn modelId="{E7847789-DB9C-C94E-AE74-ECB5C6D3CBA7}" type="presOf" srcId="{57BB49BF-EE40-A045-8B55-23D8E5013A4F}" destId="{11BDF337-2F6E-3748-A902-75D826115F6C}" srcOrd="0" destOrd="0" presId="urn:microsoft.com/office/officeart/2005/8/layout/pyramid1"/>
    <dgm:cxn modelId="{0F7526A0-A959-5344-9F94-BEC81B1A28C5}" type="presOf" srcId="{A2C58F71-343B-2B46-A192-12F4D3CA8AAE}" destId="{E2A280CE-DCEC-7944-96D5-C3A356C1B30B}" srcOrd="1" destOrd="0" presId="urn:microsoft.com/office/officeart/2005/8/layout/pyramid1"/>
    <dgm:cxn modelId="{C7AA07CB-4C61-7F42-8C5E-9A5DDD7EBC35}" type="presOf" srcId="{A2C58F71-343B-2B46-A192-12F4D3CA8AAE}" destId="{441AFA6C-B762-4E43-81C3-83BD0014B9AF}" srcOrd="0" destOrd="0" presId="urn:microsoft.com/office/officeart/2005/8/layout/pyramid1"/>
    <dgm:cxn modelId="{C4CF4064-BB99-674D-90B6-4837B759E936}" type="presParOf" srcId="{11BDF337-2F6E-3748-A902-75D826115F6C}" destId="{2D8DC75E-F79D-8A41-9A5D-E3780ACEE35F}" srcOrd="0" destOrd="0" presId="urn:microsoft.com/office/officeart/2005/8/layout/pyramid1"/>
    <dgm:cxn modelId="{88C0C723-3E6B-3848-A157-DDEF27B637CC}" type="presParOf" srcId="{2D8DC75E-F79D-8A41-9A5D-E3780ACEE35F}" destId="{8A452455-4C09-3848-8893-1AB1E84A72FF}" srcOrd="0" destOrd="0" presId="urn:microsoft.com/office/officeart/2005/8/layout/pyramid1"/>
    <dgm:cxn modelId="{532ADED1-6912-6541-878F-3092E3A96400}" type="presParOf" srcId="{2D8DC75E-F79D-8A41-9A5D-E3780ACEE35F}" destId="{ADD83052-03AC-5C45-A813-48CBA3BD42F9}" srcOrd="1" destOrd="0" presId="urn:microsoft.com/office/officeart/2005/8/layout/pyramid1"/>
    <dgm:cxn modelId="{0DC99091-0683-4E40-9544-301182B558DA}" type="presParOf" srcId="{11BDF337-2F6E-3748-A902-75D826115F6C}" destId="{5C5AC222-92DB-B447-BA65-D86C1EB6FCEC}" srcOrd="1" destOrd="0" presId="urn:microsoft.com/office/officeart/2005/8/layout/pyramid1"/>
    <dgm:cxn modelId="{4C73DF34-28EF-7C41-AA85-921849EAAF72}" type="presParOf" srcId="{5C5AC222-92DB-B447-BA65-D86C1EB6FCEC}" destId="{441AFA6C-B762-4E43-81C3-83BD0014B9AF}" srcOrd="0" destOrd="0" presId="urn:microsoft.com/office/officeart/2005/8/layout/pyramid1"/>
    <dgm:cxn modelId="{827FC321-1951-D14F-9A14-B647A00BDA43}" type="presParOf" srcId="{5C5AC222-92DB-B447-BA65-D86C1EB6FCEC}" destId="{E2A280CE-DCEC-7944-96D5-C3A356C1B30B}" srcOrd="1" destOrd="0" presId="urn:microsoft.com/office/officeart/2005/8/layout/pyramid1"/>
    <dgm:cxn modelId="{C43B1245-925F-DC44-A229-DF1AED611A94}" type="presParOf" srcId="{11BDF337-2F6E-3748-A902-75D826115F6C}" destId="{A86D30AD-1E32-BE4D-BA28-B40993A59427}" srcOrd="2" destOrd="0" presId="urn:microsoft.com/office/officeart/2005/8/layout/pyramid1"/>
    <dgm:cxn modelId="{EC1665BA-6D8C-7C48-A112-5469D2FECE99}" type="presParOf" srcId="{A86D30AD-1E32-BE4D-BA28-B40993A59427}" destId="{3B8DE887-1023-2544-ACC8-754F123B6403}" srcOrd="0" destOrd="0" presId="urn:microsoft.com/office/officeart/2005/8/layout/pyramid1"/>
    <dgm:cxn modelId="{D8234ACC-3EA7-A94A-8DD1-F5E86FA34104}" type="presParOf" srcId="{A86D30AD-1E32-BE4D-BA28-B40993A59427}" destId="{8BACF727-450E-C647-B16D-7A1C5F555EB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52455-4C09-3848-8893-1AB1E84A72FF}">
      <dsp:nvSpPr>
        <dsp:cNvPr id="0" name=""/>
        <dsp:cNvSpPr/>
      </dsp:nvSpPr>
      <dsp:spPr>
        <a:xfrm>
          <a:off x="3773206" y="18216"/>
          <a:ext cx="4303997" cy="1870285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strike="noStrike" kern="1200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C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levels: acting accordingly to the context and adjusting to prevent misunderstandings. Taking into consideration sociocultural and sociolinguistic differences to mediate and avoid misunderstandings and cultural incidents.</a:t>
          </a:r>
        </a:p>
      </dsp:txBody>
      <dsp:txXfrm>
        <a:off x="3773206" y="18216"/>
        <a:ext cx="4303997" cy="1870285"/>
      </dsp:txXfrm>
    </dsp:sp>
    <dsp:sp modelId="{441AFA6C-B762-4E43-81C3-83BD0014B9AF}">
      <dsp:nvSpPr>
        <dsp:cNvPr id="0" name=""/>
        <dsp:cNvSpPr/>
      </dsp:nvSpPr>
      <dsp:spPr>
        <a:xfrm>
          <a:off x="1959642" y="1870285"/>
          <a:ext cx="7931125" cy="1678095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b="0" kern="1200" dirty="0">
            <a:latin typeface="+mn-lt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strike="noStrike" kern="1200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B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levels: introducing people and showing interest. Understanding different perspectives and being sensitive and flexible, facilitating clarification when needed to resolve a misunderstanding</a:t>
          </a:r>
          <a:r>
            <a:rPr lang="es-ES" sz="1800" b="0" i="0" u="none" strike="noStrike" kern="1200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.</a:t>
          </a:r>
          <a:endParaRPr lang="es-ES" sz="1800" b="0" i="0" u="none" strike="noStrike" kern="1200" cap="none" dirty="0">
            <a:blipFill>
              <a:blip xmlns:r="http://schemas.openxmlformats.org/officeDocument/2006/relationships" r:embed="rId2"/>
              <a:tile tx="0" ty="0" sx="100000" sy="100000" flip="none" algn="tl"/>
            </a:blipFill>
            <a:latin typeface="+mn-lt"/>
            <a:ea typeface="Sniglet"/>
            <a:cs typeface="Sniglet"/>
            <a:sym typeface="Sniglet"/>
          </a:endParaRPr>
        </a:p>
      </dsp:txBody>
      <dsp:txXfrm>
        <a:off x="3347589" y="1870285"/>
        <a:ext cx="5155231" cy="1678095"/>
      </dsp:txXfrm>
    </dsp:sp>
    <dsp:sp modelId="{3B8DE887-1023-2544-ACC8-754F123B6403}">
      <dsp:nvSpPr>
        <dsp:cNvPr id="0" name=""/>
        <dsp:cNvSpPr/>
      </dsp:nvSpPr>
      <dsp:spPr>
        <a:xfrm>
          <a:off x="17894" y="3524703"/>
          <a:ext cx="11832515" cy="1870285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strike="noStrike" kern="1200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A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levels: ability to contribute to intercultural exchanges by showing a positive attitude using verbal and non-verbal language</a:t>
          </a:r>
          <a:r>
            <a:rPr lang="es-ES" sz="1800" b="0" i="0" u="none" strike="noStrike" kern="1200" cap="none" dirty="0">
              <a:solidFill>
                <a:srgbClr val="1F4E79"/>
              </a:solidFill>
              <a:latin typeface="+mn-lt"/>
              <a:ea typeface="Sniglet"/>
              <a:cs typeface="Sniglet"/>
              <a:sym typeface="Sniglet"/>
            </a:rPr>
            <a:t>.</a:t>
          </a:r>
        </a:p>
      </dsp:txBody>
      <dsp:txXfrm>
        <a:off x="2088584" y="3524703"/>
        <a:ext cx="7691135" cy="1870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10.07.2024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44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9489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1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88733"/>
            <a:ext cx="724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br>
              <a:rPr lang="de-AT" sz="1300" b="0" kern="120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évolution</a:t>
            </a:r>
            <a:endParaRPr lang="de-AT" sz="1300" b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818" y="166535"/>
            <a:ext cx="1742101" cy="11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spm.org/wp-content/uploads/2019/04/Piccardo-Reading-2019032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url?sa=t&amp;rct=j&amp;q=&amp;esrc=s&amp;source=web&amp;cd=&amp;ved=2ahUKEwjKm-fJy4jyAhXNQkEAHfr1A2oQFjAAegQICRAD&amp;url=https%3A%2F%2Fecspm.org%2Fwp-content%2Fuploads%2F2019%2F04%2FPiccardo-Reading-20190321.pdf&amp;usg=AOvVaw3TqJ-tyfkKSknRLb3HMeG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GB" b="1" noProof="0" dirty="0">
                <a:solidFill>
                  <a:schemeClr val="accent5">
                    <a:lumMod val="50000"/>
                  </a:schemeClr>
                </a:solidFill>
              </a:rPr>
              <a:t>Pluricultural aspects in the Companion Volume to the Common European Framework of Reference for Languages: facilitating pluricultural 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8"/>
    </mc:Choice>
    <mc:Fallback xmlns="">
      <p:transition spd="slow" advTm="1373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162EB-9D2C-B247-8767-6A5BCF90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80" y="632162"/>
            <a:ext cx="11218126" cy="1325563"/>
          </a:xfrm>
        </p:spPr>
        <p:txBody>
          <a:bodyPr/>
          <a:lstStyle/>
          <a:p>
            <a:r>
              <a:rPr lang="en-GB" sz="2500" b="1">
                <a:solidFill>
                  <a:srgbClr val="002060"/>
                </a:solidFill>
              </a:rPr>
              <a:t>Facilitating pluricultural </a:t>
            </a:r>
            <a:r>
              <a:rPr lang="en-GB" sz="2500" b="1" dirty="0">
                <a:solidFill>
                  <a:srgbClr val="002060"/>
                </a:solidFill>
              </a:rPr>
              <a:t>space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7FBF9-91C0-114B-A677-0E85C5DEDC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0644" y="1690688"/>
            <a:ext cx="11218862" cy="3955029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s-ES_tradnl" sz="25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s-ES_tradnl" sz="25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s-ES_tradnl" sz="25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en-GB" sz="1800" dirty="0">
                <a:solidFill>
                  <a:srgbClr val="002060"/>
                </a:solidFill>
              </a:rPr>
              <a:t>Pluricultural competence is relatively independent of educational content (</a:t>
            </a:r>
            <a:r>
              <a:rPr lang="en-GB" sz="1800" dirty="0" err="1">
                <a:solidFill>
                  <a:srgbClr val="002060"/>
                </a:solidFill>
              </a:rPr>
              <a:t>Coste</a:t>
            </a:r>
            <a:r>
              <a:rPr lang="en-GB" sz="1800" dirty="0">
                <a:solidFill>
                  <a:srgbClr val="002060"/>
                </a:solidFill>
              </a:rPr>
              <a:t>, Moore and Zarate, 2009) but very much linked to beliefs and experiences. Pluricultural competence is fostered by positive experiences and the creation of a safe space where to experience other cultures </a:t>
            </a:r>
            <a:r>
              <a:rPr lang="en-GB" sz="1800">
                <a:solidFill>
                  <a:srgbClr val="002060"/>
                </a:solidFill>
              </a:rPr>
              <a:t>is conducive </a:t>
            </a:r>
            <a:r>
              <a:rPr lang="en-GB" sz="1800" dirty="0">
                <a:solidFill>
                  <a:srgbClr val="002060"/>
                </a:solidFill>
              </a:rPr>
              <a:t>to the acquisition of the competence. 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GB" sz="1800" dirty="0">
                <a:solidFill>
                  <a:srgbClr val="002060"/>
                </a:solidFill>
              </a:rPr>
              <a:t>Creating a pluricultural space is not just building a repertoire as in the previous scale we examined, it is acting as a cultural mediator, who</a:t>
            </a:r>
            <a:r>
              <a:rPr lang="en-GB" sz="1800" dirty="0">
                <a:solidFill>
                  <a:srgbClr val="1F4E79"/>
                </a:solidFill>
              </a:rPr>
              <a:t> aims to facilitate </a:t>
            </a:r>
            <a:r>
              <a:rPr lang="en-US" sz="1800" dirty="0">
                <a:solidFill>
                  <a:srgbClr val="1F4E79"/>
                </a:solidFill>
              </a:rPr>
              <a:t>a positive interactive environment for successful communication between participants of different cultural backgrounds, including multicultural contexts.</a:t>
            </a:r>
            <a:endParaRPr lang="en-GB" sz="1800" dirty="0">
              <a:solidFill>
                <a:srgbClr val="1F4E79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1F4E79"/>
              </a:solidFill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52A87965-BC98-D34D-A591-490D6F4AAECF}"/>
              </a:ext>
            </a:extLst>
          </p:cNvPr>
          <p:cNvSpPr/>
          <p:nvPr/>
        </p:nvSpPr>
        <p:spPr>
          <a:xfrm>
            <a:off x="482116" y="1690688"/>
            <a:ext cx="11218126" cy="14037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</a:rPr>
              <a:t>We have to go back to the concept of intercultural competence, that is, the ability to experience and understand otherness and establish cognitive links between past and new experiences of otherness</a:t>
            </a:r>
            <a:r>
              <a:rPr lang="es-ES_tradnl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401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008"/>
    </mc:Choice>
    <mc:Fallback xmlns="">
      <p:transition spd="slow" advTm="9900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162EB-9D2C-B247-8767-6A5BCF90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80" y="632162"/>
            <a:ext cx="11218126" cy="1325563"/>
          </a:xfrm>
        </p:spPr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Concepts in the scale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7FBF9-91C0-114B-A677-0E85C5DEDC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0644" y="1690688"/>
            <a:ext cx="11218862" cy="3955029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endParaRPr lang="es-ES_tradnl" sz="25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s-ES_tradnl" sz="25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s-ES_tradnl" sz="2500" b="1" dirty="0">
              <a:solidFill>
                <a:srgbClr val="002060"/>
              </a:solidFill>
              <a:latin typeface="Calibri Light" panose="020F0302020204030204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800" dirty="0">
                <a:solidFill>
                  <a:srgbClr val="002060"/>
                </a:solidFill>
              </a:rPr>
              <a:t>The scale includes the following concepts:</a:t>
            </a:r>
          </a:p>
          <a:p>
            <a:r>
              <a:rPr lang="en-GB" sz="1800" dirty="0">
                <a:solidFill>
                  <a:srgbClr val="002060"/>
                </a:solidFill>
              </a:rPr>
              <a:t>Using questions and showing interest</a:t>
            </a:r>
            <a:r>
              <a:rPr lang="es-ES_tradnl" sz="1800" dirty="0">
                <a:solidFill>
                  <a:srgbClr val="002060"/>
                </a:solidFill>
              </a:rPr>
              <a:t> </a:t>
            </a:r>
            <a:r>
              <a:rPr lang="en-GB" sz="1800" dirty="0">
                <a:solidFill>
                  <a:srgbClr val="002060"/>
                </a:solidFill>
              </a:rPr>
              <a:t>promote understanding of cultural norms and perspectives between participants,</a:t>
            </a:r>
          </a:p>
          <a:p>
            <a:r>
              <a:rPr lang="en-GB" sz="1800" dirty="0">
                <a:solidFill>
                  <a:srgbClr val="002060"/>
                </a:solidFill>
              </a:rPr>
              <a:t>demonstrating sensitivity to and respect for different sociocultural and sociolinguistic perspectives and norms,</a:t>
            </a:r>
          </a:p>
          <a:p>
            <a:r>
              <a:rPr lang="en-GB" sz="1800" dirty="0">
                <a:solidFill>
                  <a:srgbClr val="002060"/>
                </a:solidFill>
              </a:rPr>
              <a:t>anticipating, dealing with and/or repairing misunderstandings arising from sociocultural and sociolinguistic differences.</a:t>
            </a:r>
          </a:p>
          <a:p>
            <a:endParaRPr lang="en-GB" dirty="0"/>
          </a:p>
          <a:p>
            <a:endParaRPr lang="es-E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_tradnl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1F4E79"/>
              </a:solidFill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52A87965-BC98-D34D-A591-490D6F4AAECF}"/>
              </a:ext>
            </a:extLst>
          </p:cNvPr>
          <p:cNvSpPr/>
          <p:nvPr/>
        </p:nvSpPr>
        <p:spPr>
          <a:xfrm>
            <a:off x="482116" y="1690688"/>
            <a:ext cx="11218126" cy="14037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GB" dirty="0">
                <a:solidFill>
                  <a:srgbClr val="002060"/>
                </a:solidFill>
              </a:rPr>
              <a:t>The speaker, acting as a social agent, needs to be aware of the sociocultural and sociolinguistic differences to achieve their goal of broadening the intercultural understanding of the participants in the communicative act. </a:t>
            </a:r>
          </a:p>
        </p:txBody>
      </p:sp>
    </p:spTree>
    <p:extLst>
      <p:ext uri="{BB962C8B-B14F-4D97-AF65-F5344CB8AC3E}">
        <p14:creationId xmlns:p14="http://schemas.microsoft.com/office/powerpoint/2010/main" val="238505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690"/>
    </mc:Choice>
    <mc:Fallback xmlns="">
      <p:transition spd="slow" advTm="7569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7231FF7-1E3C-B148-8BB5-01DA52EFD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1218684"/>
              </p:ext>
            </p:extLst>
          </p:nvPr>
        </p:nvGraphicFramePr>
        <p:xfrm>
          <a:off x="0" y="215900"/>
          <a:ext cx="11850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C5B2C9E-38F3-47CD-AEA5-4C11810C2805}"/>
              </a:ext>
            </a:extLst>
          </p:cNvPr>
          <p:cNvSpPr txBox="1"/>
          <p:nvPr/>
        </p:nvSpPr>
        <p:spPr>
          <a:xfrm>
            <a:off x="1623948" y="5039436"/>
            <a:ext cx="8236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i="1" dirty="0">
                <a:solidFill>
                  <a:schemeClr val="tx2"/>
                </a:solidFill>
                <a:effectLst/>
              </a:rPr>
              <a:t>A2: </a:t>
            </a:r>
            <a:r>
              <a:rPr lang="en-US" sz="1200" i="1" dirty="0">
                <a:solidFill>
                  <a:schemeClr val="tx2"/>
                </a:solidFill>
              </a:rPr>
              <a:t>Can contribute to an intercultural exchange, using simple words/signs to ask people to explain things and to get clarification of what they say, while exploiting a limited repertoire to express agreement, to invite, to thank, etc.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1BA21F9-D90F-4ABD-A9DE-B184C4A81B18}"/>
              </a:ext>
            </a:extLst>
          </p:cNvPr>
          <p:cNvSpPr txBox="1"/>
          <p:nvPr/>
        </p:nvSpPr>
        <p:spPr>
          <a:xfrm>
            <a:off x="1877195" y="3745989"/>
            <a:ext cx="809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solidFill>
                  <a:schemeClr val="tx2"/>
                </a:solidFill>
                <a:effectLst/>
              </a:rPr>
              <a:t>B2: </a:t>
            </a:r>
            <a:r>
              <a:rPr lang="en-US" sz="1200" i="1" dirty="0">
                <a:solidFill>
                  <a:schemeClr val="tx2"/>
                </a:solidFill>
              </a:rPr>
              <a:t>Can encourage a shared communication culture by expressing understanding and appreciation of different</a:t>
            </a:r>
          </a:p>
          <a:p>
            <a:pPr algn="ctr"/>
            <a:r>
              <a:rPr lang="en-US" sz="1200" i="1" dirty="0">
                <a:solidFill>
                  <a:schemeClr val="tx2"/>
                </a:solidFill>
              </a:rPr>
              <a:t>ideas, feelings and viewpoints, and inviting participants to contribute and react to each other’s ideas.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2282F9E-3291-45C0-830D-AFDD0D733599}"/>
              </a:ext>
            </a:extLst>
          </p:cNvPr>
          <p:cNvSpPr txBox="1"/>
          <p:nvPr/>
        </p:nvSpPr>
        <p:spPr>
          <a:xfrm>
            <a:off x="2047991" y="2164855"/>
            <a:ext cx="8096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solidFill>
                  <a:schemeClr val="tx2"/>
                </a:solidFill>
              </a:rPr>
              <a:t>C</a:t>
            </a:r>
            <a:r>
              <a:rPr lang="es-ES" sz="1200" i="1" dirty="0">
                <a:solidFill>
                  <a:schemeClr val="tx2"/>
                </a:solidFill>
                <a:effectLst/>
              </a:rPr>
              <a:t>2: </a:t>
            </a:r>
            <a:r>
              <a:rPr lang="en-US" sz="1200" i="1" dirty="0">
                <a:solidFill>
                  <a:schemeClr val="tx2"/>
                </a:solidFill>
              </a:rPr>
              <a:t>Can guide a sensitive discussion effectively, identifying nuances and undercurrents.</a:t>
            </a:r>
            <a:endParaRPr lang="en-GB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466"/>
    </mc:Choice>
    <mc:Fallback xmlns="">
      <p:transition spd="slow" advTm="1634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If you want to know more …</a:t>
            </a:r>
            <a:b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>
          <a:xfrm>
            <a:off x="452438" y="1364400"/>
            <a:ext cx="11218862" cy="41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Bavieri</a:t>
            </a:r>
            <a:r>
              <a:rPr lang="en-GB" sz="1800" dirty="0">
                <a:solidFill>
                  <a:srgbClr val="1F4E79"/>
                </a:solidFill>
              </a:rPr>
              <a:t>, L., &amp; </a:t>
            </a:r>
            <a:r>
              <a:rPr lang="en-GB" sz="1800" dirty="0" err="1">
                <a:solidFill>
                  <a:srgbClr val="1F4E79"/>
                </a:solidFill>
              </a:rPr>
              <a:t>Beaven</a:t>
            </a:r>
            <a:r>
              <a:rPr lang="en-GB" sz="1800" dirty="0">
                <a:solidFill>
                  <a:srgbClr val="1F4E79"/>
                </a:solidFill>
              </a:rPr>
              <a:t>, A. (2021). Developing interpersonal and intercultural skills in a university language course. In: </a:t>
            </a:r>
            <a:r>
              <a:rPr lang="en-GB" sz="1800" i="1" dirty="0">
                <a:solidFill>
                  <a:srgbClr val="1F4E79"/>
                </a:solidFill>
              </a:rPr>
              <a:t>Language Learning in Higher Education</a:t>
            </a:r>
            <a:r>
              <a:rPr lang="en-GB" sz="1800" dirty="0">
                <a:solidFill>
                  <a:srgbClr val="1F4E79"/>
                </a:solidFill>
              </a:rPr>
              <a:t>, 11(1), 245-252.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F4E79"/>
                </a:solidFill>
              </a:rPr>
              <a:t>Byram, M. (1988). </a:t>
            </a:r>
            <a:r>
              <a:rPr lang="en-GB" sz="1800" i="1" dirty="0">
                <a:solidFill>
                  <a:srgbClr val="1F4E79"/>
                </a:solidFill>
              </a:rPr>
              <a:t>Cultural Studies in Foreign Language Education</a:t>
            </a:r>
            <a:r>
              <a:rPr lang="en-GB" sz="1800" dirty="0">
                <a:solidFill>
                  <a:srgbClr val="1F4E79"/>
                </a:solidFill>
              </a:rPr>
              <a:t>. Clevedon: Multilingual Matters</a:t>
            </a:r>
            <a:r>
              <a:rPr lang="es-ES" sz="1800" dirty="0">
                <a:solidFill>
                  <a:srgbClr val="1F4E79"/>
                </a:solidFill>
              </a:rPr>
              <a:t>. </a:t>
            </a:r>
            <a:endParaRPr lang="en-GB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Coste</a:t>
            </a:r>
            <a:r>
              <a:rPr lang="en-GB" sz="1800" dirty="0">
                <a:solidFill>
                  <a:srgbClr val="1F4E79"/>
                </a:solidFill>
              </a:rPr>
              <a:t>, D., Moore, D., &amp; Zarate, G. (2009). </a:t>
            </a:r>
            <a:r>
              <a:rPr lang="en-GB" sz="1800" i="1" dirty="0">
                <a:solidFill>
                  <a:srgbClr val="1F4E79"/>
                </a:solidFill>
              </a:rPr>
              <a:t>Plurilingual and pluricultural competence</a:t>
            </a:r>
            <a:r>
              <a:rPr lang="en-GB" sz="1800" dirty="0">
                <a:solidFill>
                  <a:srgbClr val="1F4E79"/>
                </a:solidFill>
              </a:rPr>
              <a:t>. Strasbourg: Council of Europe.</a:t>
            </a:r>
            <a:endParaRPr lang="es-ES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s-ES" sz="1800" dirty="0">
                <a:solidFill>
                  <a:srgbClr val="1F4E79"/>
                </a:solidFill>
              </a:rPr>
              <a:t>North</a:t>
            </a:r>
            <a:r>
              <a:rPr lang="en-GB" sz="1800" dirty="0">
                <a:solidFill>
                  <a:srgbClr val="1F4E79"/>
                </a:solidFill>
              </a:rPr>
              <a:t>, B., &amp; </a:t>
            </a:r>
            <a:r>
              <a:rPr lang="en-GB" sz="1800" dirty="0" err="1">
                <a:solidFill>
                  <a:srgbClr val="1F4E79"/>
                </a:solidFill>
              </a:rPr>
              <a:t>Piccardo</a:t>
            </a:r>
            <a:r>
              <a:rPr lang="en-GB" sz="1800" dirty="0">
                <a:solidFill>
                  <a:srgbClr val="1F4E79"/>
                </a:solidFill>
              </a:rPr>
              <a:t>, E. (2016). Developing illustrative descriptors of aspects of mediation for the Common European Framework of Reference (CEFR): A Council of Europe project. In: </a:t>
            </a:r>
            <a:r>
              <a:rPr lang="en-GB" sz="1800" i="1" dirty="0">
                <a:solidFill>
                  <a:srgbClr val="1F4E79"/>
                </a:solidFill>
              </a:rPr>
              <a:t>Language Teaching</a:t>
            </a:r>
            <a:r>
              <a:rPr lang="en-GB" sz="1800" dirty="0">
                <a:solidFill>
                  <a:srgbClr val="1F4E79"/>
                </a:solidFill>
              </a:rPr>
              <a:t>, 49(3), 455-459.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Piccardo</a:t>
            </a:r>
            <a:r>
              <a:rPr lang="en-GB" sz="1800" dirty="0">
                <a:solidFill>
                  <a:srgbClr val="1F4E79"/>
                </a:solidFill>
              </a:rPr>
              <a:t>, E. (2019). </a:t>
            </a:r>
            <a:r>
              <a:rPr lang="en-GB" sz="1800" i="1" dirty="0">
                <a:solidFill>
                  <a:srgbClr val="1F4E79"/>
                </a:solidFill>
              </a:rPr>
              <a:t>Mediation for pluricultural competence: synergies and implications</a:t>
            </a:r>
            <a:r>
              <a:rPr lang="en-GB" sz="1800" dirty="0">
                <a:solidFill>
                  <a:srgbClr val="1F4E79"/>
                </a:solidFill>
              </a:rPr>
              <a:t>. Retrieved from: </a:t>
            </a:r>
            <a:r>
              <a:rPr lang="en-GB" sz="1800" dirty="0">
                <a:solidFill>
                  <a:srgbClr val="1F4E79"/>
                </a:solidFill>
                <a:hlinkClick r:id="rId3"/>
              </a:rPr>
              <a:t>https://ecspm.org/wp-content/uploads/2019/04/Piccardo-Reading-20190321.pdf</a:t>
            </a:r>
            <a:r>
              <a:rPr lang="en-GB" sz="1800" dirty="0">
                <a:solidFill>
                  <a:srgbClr val="1F4E79"/>
                </a:solidFill>
              </a:rPr>
              <a:t>. </a:t>
            </a:r>
            <a:endParaRPr lang="es-ES" sz="1800" dirty="0">
              <a:solidFill>
                <a:srgbClr val="1F4E79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s-ES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br>
              <a:rPr lang="es-ES" sz="1900" dirty="0">
                <a:solidFill>
                  <a:srgbClr val="1F4E79"/>
                </a:solidFill>
              </a:rPr>
            </a:br>
            <a:endParaRPr lang="es-ES" sz="19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61"/>
    </mc:Choice>
    <mc:Fallback xmlns="">
      <p:transition spd="slow" advTm="5666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1|75.5|3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Breitbild</PresentationFormat>
  <Paragraphs>45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Pluricultural aspects in the Companion Volume to the Common European Framework of Reference for Languages: facilitating pluricultural space</vt:lpstr>
      <vt:lpstr>Facilitating pluricultural space</vt:lpstr>
      <vt:lpstr>Concepts in the scale</vt:lpstr>
      <vt:lpstr>PowerPoint-Präsentation</vt:lpstr>
      <vt:lpstr>If you want to know more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Johann Fischer</cp:lastModifiedBy>
  <cp:revision>167</cp:revision>
  <dcterms:created xsi:type="dcterms:W3CDTF">2020-01-08T10:10:35Z</dcterms:created>
  <dcterms:modified xsi:type="dcterms:W3CDTF">2024-07-10T14:53:46Z</dcterms:modified>
</cp:coreProperties>
</file>