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73" r:id="rId4"/>
    <p:sldId id="268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965" autoAdjust="0"/>
    <p:restoredTop sz="90068" autoAdjust="0"/>
  </p:normalViewPr>
  <p:slideViewPr>
    <p:cSldViewPr snapToGrid="0">
      <p:cViewPr varScale="1">
        <p:scale>
          <a:sx n="60" d="100"/>
          <a:sy n="60" d="100"/>
        </p:scale>
        <p:origin x="7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s-ES" sz="1800" b="0" i="0" u="none" strike="noStrike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C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acting accordingly to the context and adjusting to prevent misunderstandings. Taking into consideration sociocultural and sociolinguistic differences to mediate and avoid misunderstandings and cultural incidents.</a:t>
          </a: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b="0" dirty="0">
            <a:latin typeface="+mn-lt"/>
          </a:endParaRPr>
        </a:p>
        <a:p>
          <a:r>
            <a:rPr lang="es-ES" sz="1800" b="0" i="0" u="none" strike="noStrike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B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introducing people and showing interest. Understanding different perspectives and being sensitive and flexible, facilitating clarification when needed to resolve a misunderstanding</a:t>
          </a:r>
          <a:r>
            <a:rPr lang="es-ES" sz="1800" b="0" i="0" u="none" strike="noStrike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.</a:t>
          </a:r>
          <a:endParaRPr lang="es-ES" sz="1800" b="0" i="0" u="none" strike="noStrike" cap="none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n-lt"/>
            <a:ea typeface="Sniglet"/>
            <a:cs typeface="Sniglet"/>
            <a:sym typeface="Sniglet"/>
          </a:endParaRP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s-ES" sz="1800" b="0" i="0" u="none" strike="noStrike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A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ability to contribute to intercultural exchanges by showing a positive attitude using verbal and non-verbal language</a:t>
          </a:r>
          <a:r>
            <a:rPr lang="es-ES" sz="1800" b="0" i="0" u="none" strike="noStrike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.</a:t>
          </a: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 custScaleX="105226" custLinFactNeighborY="974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 custScaleX="102203" custScaleY="89724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ScaleX="99849" custLinFactNeighborX="21167" custLinFactNeighborY="-1266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773206" y="18216"/>
          <a:ext cx="4303997" cy="1870285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u="none" strike="noStrike" kern="1200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C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acting accordingly to the context and adjusting to prevent misunderstandings. Taking into consideration sociocultural and sociolinguistic differences to mediate and avoid misunderstandings and cultural incidents.</a:t>
          </a:r>
        </a:p>
      </dsp:txBody>
      <dsp:txXfrm>
        <a:off x="3773206" y="18216"/>
        <a:ext cx="4303997" cy="1870285"/>
      </dsp:txXfrm>
    </dsp:sp>
    <dsp:sp modelId="{441AFA6C-B762-4E43-81C3-83BD0014B9AF}">
      <dsp:nvSpPr>
        <dsp:cNvPr id="0" name=""/>
        <dsp:cNvSpPr/>
      </dsp:nvSpPr>
      <dsp:spPr>
        <a:xfrm>
          <a:off x="1959642" y="1870285"/>
          <a:ext cx="7931125" cy="1678095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b="0" kern="1200" dirty="0">
            <a:latin typeface="+mn-lt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u="none" strike="noStrike" kern="1200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B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introducing people and showing interest. Understanding different perspectives and being sensitive and flexible, facilitating clarification when needed to resolve a misunderstanding</a:t>
          </a:r>
          <a:r>
            <a:rPr lang="es-ES" sz="1800" b="0" i="0" u="none" strike="noStrike" kern="1200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.</a:t>
          </a:r>
          <a:endParaRPr lang="es-ES" sz="1800" b="0" i="0" u="none" strike="noStrike" kern="1200" cap="none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n-lt"/>
            <a:ea typeface="Sniglet"/>
            <a:cs typeface="Sniglet"/>
            <a:sym typeface="Sniglet"/>
          </a:endParaRPr>
        </a:p>
      </dsp:txBody>
      <dsp:txXfrm>
        <a:off x="3347589" y="1870285"/>
        <a:ext cx="5155231" cy="1678095"/>
      </dsp:txXfrm>
    </dsp:sp>
    <dsp:sp modelId="{3B8DE887-1023-2544-ACC8-754F123B6403}">
      <dsp:nvSpPr>
        <dsp:cNvPr id="0" name=""/>
        <dsp:cNvSpPr/>
      </dsp:nvSpPr>
      <dsp:spPr>
        <a:xfrm>
          <a:off x="17894" y="3524703"/>
          <a:ext cx="11832515" cy="1870285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u="none" strike="noStrike" kern="1200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A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levels: ability to contribute to intercultural exchanges by showing a positive attitude using verbal and non-verbal language</a:t>
          </a:r>
          <a:r>
            <a:rPr lang="es-ES" sz="1800" b="0" i="0" u="none" strike="noStrike" kern="1200" cap="none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.</a:t>
          </a:r>
        </a:p>
      </dsp:txBody>
      <dsp:txXfrm>
        <a:off x="2088584" y="3524703"/>
        <a:ext cx="7691135" cy="1870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10.07.2024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44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9489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88733"/>
            <a:ext cx="724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br>
              <a:rPr lang="de-AT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  <a:endParaRPr lang="de-AT" sz="1300" b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18" y="166535"/>
            <a:ext cx="1742101" cy="11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spm.org/wp-content/uploads/2019/04/Piccardo-Reading-2019032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url?sa=t&amp;rct=j&amp;q=&amp;esrc=s&amp;source=web&amp;cd=&amp;ved=2ahUKEwjKm-fJy4jyAhXNQkEAHfr1A2oQFjAAegQICRAD&amp;url=https%3A%2F%2Fecspm.org%2Fwp-content%2Fuploads%2F2019%2F04%2FPiccardo-Reading-20190321.pdf&amp;usg=AOvVaw3TqJ-tyfkKSknRLb3HMeG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Pluricultural aspects in the Companion Volume to the Common European Framework of Reference for Languages: facilitating pluricultural space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8"/>
    </mc:Choice>
    <mc:Fallback xmlns="">
      <p:transition spd="slow" advTm="1373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162EB-9D2C-B247-8767-6A5BCF90B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80" y="632162"/>
            <a:ext cx="11218126" cy="1325563"/>
          </a:xfrm>
        </p:spPr>
        <p:txBody>
          <a:bodyPr/>
          <a:lstStyle/>
          <a:p>
            <a:r>
              <a:rPr lang="en-GB" sz="2500" b="1">
                <a:solidFill>
                  <a:srgbClr val="002060"/>
                </a:solidFill>
              </a:rPr>
              <a:t>Facilitating pluricultural </a:t>
            </a:r>
            <a:r>
              <a:rPr lang="en-GB" sz="2500" b="1" dirty="0">
                <a:solidFill>
                  <a:srgbClr val="002060"/>
                </a:solidFill>
              </a:rPr>
              <a:t>space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7FBF9-91C0-114B-A677-0E85C5DEDC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0644" y="1690688"/>
            <a:ext cx="11218862" cy="3955029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en-GB" sz="1800" dirty="0">
                <a:solidFill>
                  <a:srgbClr val="002060"/>
                </a:solidFill>
              </a:rPr>
              <a:t>Pluricultural competence is relatively independent of educational content (</a:t>
            </a:r>
            <a:r>
              <a:rPr lang="en-GB" sz="1800" dirty="0" err="1">
                <a:solidFill>
                  <a:srgbClr val="002060"/>
                </a:solidFill>
              </a:rPr>
              <a:t>Coste</a:t>
            </a:r>
            <a:r>
              <a:rPr lang="en-GB" sz="1800" dirty="0">
                <a:solidFill>
                  <a:srgbClr val="002060"/>
                </a:solidFill>
              </a:rPr>
              <a:t>, Moore and Zarate, 2009) but very much linked to beliefs and experiences. Pluricultural competence is fostered by positive experiences and the creation of a safe space where to experience other cultures </a:t>
            </a:r>
            <a:r>
              <a:rPr lang="en-GB" sz="1800">
                <a:solidFill>
                  <a:srgbClr val="002060"/>
                </a:solidFill>
              </a:rPr>
              <a:t>is conducive </a:t>
            </a:r>
            <a:r>
              <a:rPr lang="en-GB" sz="1800" dirty="0">
                <a:solidFill>
                  <a:srgbClr val="002060"/>
                </a:solidFill>
              </a:rPr>
              <a:t>to the acquisition of the competence. 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en-GB" sz="1800" dirty="0">
                <a:solidFill>
                  <a:srgbClr val="002060"/>
                </a:solidFill>
              </a:rPr>
              <a:t>Creating a pluricultural space is not just building a repertoire as in the previous scale we examined, it is acting as a cultural mediator, who</a:t>
            </a:r>
            <a:r>
              <a:rPr lang="en-GB" sz="1800" dirty="0">
                <a:solidFill>
                  <a:srgbClr val="1F4E79"/>
                </a:solidFill>
              </a:rPr>
              <a:t> aims to facilitate </a:t>
            </a:r>
            <a:r>
              <a:rPr lang="en-US" sz="1800" dirty="0">
                <a:solidFill>
                  <a:srgbClr val="1F4E79"/>
                </a:solidFill>
              </a:rPr>
              <a:t>a positive interactive environment for successful communication between participants of different cultural backgrounds, including multicultural contexts.</a:t>
            </a:r>
            <a:endParaRPr lang="en-GB" sz="1800" dirty="0">
              <a:solidFill>
                <a:srgbClr val="1F4E79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52A87965-BC98-D34D-A591-490D6F4AAECF}"/>
              </a:ext>
            </a:extLst>
          </p:cNvPr>
          <p:cNvSpPr/>
          <p:nvPr/>
        </p:nvSpPr>
        <p:spPr>
          <a:xfrm>
            <a:off x="482116" y="1690688"/>
            <a:ext cx="11218126" cy="14037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002060"/>
                </a:solidFill>
              </a:rPr>
              <a:t>We have to go back to the concept of intercultural competence, that is, the ability to experience and understand otherness and establish cognitive links between past and new experiences of otherness</a:t>
            </a:r>
            <a:r>
              <a:rPr lang="es-ES_tradnl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401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008"/>
    </mc:Choice>
    <mc:Fallback xmlns="">
      <p:transition spd="slow" advTm="9900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162EB-9D2C-B247-8767-6A5BCF90B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80" y="632162"/>
            <a:ext cx="11218126" cy="1325563"/>
          </a:xfrm>
        </p:spPr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Concepts in the scale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7FBF9-91C0-114B-A677-0E85C5DEDC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0644" y="1690688"/>
            <a:ext cx="11218862" cy="3955029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s-ES_tradnl" sz="25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800" dirty="0">
                <a:solidFill>
                  <a:srgbClr val="002060"/>
                </a:solidFill>
              </a:rPr>
              <a:t>The scale includes the following concepts:</a:t>
            </a:r>
          </a:p>
          <a:p>
            <a:r>
              <a:rPr lang="en-GB" sz="1800" dirty="0">
                <a:solidFill>
                  <a:srgbClr val="002060"/>
                </a:solidFill>
              </a:rPr>
              <a:t>Using questions and showing interest</a:t>
            </a:r>
            <a:r>
              <a:rPr lang="es-ES_tradnl" sz="1800" dirty="0">
                <a:solidFill>
                  <a:srgbClr val="002060"/>
                </a:solidFill>
              </a:rPr>
              <a:t> </a:t>
            </a:r>
            <a:r>
              <a:rPr lang="en-GB" sz="1800" dirty="0">
                <a:solidFill>
                  <a:srgbClr val="002060"/>
                </a:solidFill>
              </a:rPr>
              <a:t>promote understanding of cultural norms and perspectives between participants,</a:t>
            </a:r>
          </a:p>
          <a:p>
            <a:r>
              <a:rPr lang="en-GB" sz="1800" dirty="0">
                <a:solidFill>
                  <a:srgbClr val="002060"/>
                </a:solidFill>
              </a:rPr>
              <a:t>demonstrating sensitivity to and respect for different sociocultural and sociolinguistic perspectives and norms,</a:t>
            </a:r>
          </a:p>
          <a:p>
            <a:r>
              <a:rPr lang="en-GB" sz="1800" dirty="0">
                <a:solidFill>
                  <a:srgbClr val="002060"/>
                </a:solidFill>
              </a:rPr>
              <a:t>anticipating, dealing with and/or repairing misunderstandings arising from sociocultural and sociolinguistic differences.</a:t>
            </a:r>
          </a:p>
          <a:p>
            <a:endParaRPr lang="en-GB" dirty="0"/>
          </a:p>
          <a:p>
            <a:endParaRPr lang="es-E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_tradnl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52A87965-BC98-D34D-A591-490D6F4AAECF}"/>
              </a:ext>
            </a:extLst>
          </p:cNvPr>
          <p:cNvSpPr/>
          <p:nvPr/>
        </p:nvSpPr>
        <p:spPr>
          <a:xfrm>
            <a:off x="482116" y="1690688"/>
            <a:ext cx="11218126" cy="14037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002060"/>
                </a:solidFill>
              </a:rPr>
              <a:t>The speaker, acting as a social agent, needs to be aware of the sociocultural and sociolinguistic differences to achieve their goal of broadening the intercultural understanding of the participants in the communicative act. </a:t>
            </a:r>
          </a:p>
        </p:txBody>
      </p:sp>
    </p:spTree>
    <p:extLst>
      <p:ext uri="{BB962C8B-B14F-4D97-AF65-F5344CB8AC3E}">
        <p14:creationId xmlns:p14="http://schemas.microsoft.com/office/powerpoint/2010/main" val="238505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690"/>
    </mc:Choice>
    <mc:Fallback xmlns="">
      <p:transition spd="slow" advTm="7569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1218684"/>
              </p:ext>
            </p:extLst>
          </p:nvPr>
        </p:nvGraphicFramePr>
        <p:xfrm>
          <a:off x="0" y="215900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C5B2C9E-38F3-47CD-AEA5-4C11810C2805}"/>
              </a:ext>
            </a:extLst>
          </p:cNvPr>
          <p:cNvSpPr txBox="1"/>
          <p:nvPr/>
        </p:nvSpPr>
        <p:spPr>
          <a:xfrm>
            <a:off x="1623948" y="5039436"/>
            <a:ext cx="8236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i="1" dirty="0">
                <a:solidFill>
                  <a:schemeClr val="tx2"/>
                </a:solidFill>
                <a:effectLst/>
              </a:rPr>
              <a:t>A2: </a:t>
            </a:r>
            <a:r>
              <a:rPr lang="en-US" sz="1200" i="1" dirty="0">
                <a:solidFill>
                  <a:schemeClr val="tx2"/>
                </a:solidFill>
              </a:rPr>
              <a:t>Can contribute to an intercultural exchange, using simple words/signs to ask people to explain things and to get clarification of what they say, while exploiting a limited repertoire to express agreement, to invite, to thank, etc.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1BA21F9-D90F-4ABD-A9DE-B184C4A81B18}"/>
              </a:ext>
            </a:extLst>
          </p:cNvPr>
          <p:cNvSpPr txBox="1"/>
          <p:nvPr/>
        </p:nvSpPr>
        <p:spPr>
          <a:xfrm>
            <a:off x="1877195" y="3745989"/>
            <a:ext cx="8096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solidFill>
                  <a:schemeClr val="tx2"/>
                </a:solidFill>
                <a:effectLst/>
              </a:rPr>
              <a:t>B2: </a:t>
            </a:r>
            <a:r>
              <a:rPr lang="en-US" sz="1200" i="1" dirty="0">
                <a:solidFill>
                  <a:schemeClr val="tx2"/>
                </a:solidFill>
              </a:rPr>
              <a:t>Can encourage a shared communication culture by expressing understanding and appreciation of different</a:t>
            </a:r>
          </a:p>
          <a:p>
            <a:pPr algn="ctr"/>
            <a:r>
              <a:rPr lang="en-US" sz="1200" i="1" dirty="0">
                <a:solidFill>
                  <a:schemeClr val="tx2"/>
                </a:solidFill>
              </a:rPr>
              <a:t>ideas, feelings and viewpoints, and inviting participants to contribute and react to each other’s ideas.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2282F9E-3291-45C0-830D-AFDD0D733599}"/>
              </a:ext>
            </a:extLst>
          </p:cNvPr>
          <p:cNvSpPr txBox="1"/>
          <p:nvPr/>
        </p:nvSpPr>
        <p:spPr>
          <a:xfrm>
            <a:off x="2047991" y="2164855"/>
            <a:ext cx="8096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>
                <a:solidFill>
                  <a:schemeClr val="tx2"/>
                </a:solidFill>
              </a:rPr>
              <a:t>C</a:t>
            </a:r>
            <a:r>
              <a:rPr lang="es-ES" sz="1200" i="1" dirty="0">
                <a:solidFill>
                  <a:schemeClr val="tx2"/>
                </a:solidFill>
                <a:effectLst/>
              </a:rPr>
              <a:t>2: </a:t>
            </a:r>
            <a:r>
              <a:rPr lang="en-US" sz="1200" i="1" dirty="0">
                <a:solidFill>
                  <a:schemeClr val="tx2"/>
                </a:solidFill>
              </a:rPr>
              <a:t>Can guide a sensitive discussion effectively, identifying nuances and undercurrents.</a:t>
            </a:r>
            <a:endParaRPr lang="en-GB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466"/>
    </mc:Choice>
    <mc:Fallback xmlns="">
      <p:transition spd="slow" advTm="1634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If you want to know more …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52438" y="1364400"/>
            <a:ext cx="11218862" cy="41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Bavieri</a:t>
            </a:r>
            <a:r>
              <a:rPr lang="en-GB" sz="1800" dirty="0">
                <a:solidFill>
                  <a:srgbClr val="1F4E79"/>
                </a:solidFill>
              </a:rPr>
              <a:t>, L., &amp; </a:t>
            </a:r>
            <a:r>
              <a:rPr lang="en-GB" sz="1800" dirty="0" err="1">
                <a:solidFill>
                  <a:srgbClr val="1F4E79"/>
                </a:solidFill>
              </a:rPr>
              <a:t>Beaven</a:t>
            </a:r>
            <a:r>
              <a:rPr lang="en-GB" sz="1800" dirty="0">
                <a:solidFill>
                  <a:srgbClr val="1F4E79"/>
                </a:solidFill>
              </a:rPr>
              <a:t>, A. (2021). Developing interpersonal and intercultural skills in a university language course. In: </a:t>
            </a:r>
            <a:r>
              <a:rPr lang="en-GB" sz="1800" i="1" dirty="0">
                <a:solidFill>
                  <a:srgbClr val="1F4E79"/>
                </a:solidFill>
              </a:rPr>
              <a:t>Language Learning in Higher Education</a:t>
            </a:r>
            <a:r>
              <a:rPr lang="en-GB" sz="1800" dirty="0">
                <a:solidFill>
                  <a:srgbClr val="1F4E79"/>
                </a:solidFill>
              </a:rPr>
              <a:t>, 11(1), 245-252.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1F4E79"/>
                </a:solidFill>
              </a:rPr>
              <a:t>Byram, M. (1988). </a:t>
            </a:r>
            <a:r>
              <a:rPr lang="en-GB" sz="1800" i="1" dirty="0">
                <a:solidFill>
                  <a:srgbClr val="1F4E79"/>
                </a:solidFill>
              </a:rPr>
              <a:t>Cultural Studies in Foreign Language Education</a:t>
            </a:r>
            <a:r>
              <a:rPr lang="en-GB" sz="1800" dirty="0">
                <a:solidFill>
                  <a:srgbClr val="1F4E79"/>
                </a:solidFill>
              </a:rPr>
              <a:t>. Clevedon: Multilingual Matters</a:t>
            </a:r>
            <a:r>
              <a:rPr lang="es-ES" sz="1800" dirty="0">
                <a:solidFill>
                  <a:srgbClr val="1F4E79"/>
                </a:solidFill>
              </a:rPr>
              <a:t>. </a:t>
            </a:r>
            <a:endParaRPr lang="en-GB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Coste</a:t>
            </a:r>
            <a:r>
              <a:rPr lang="en-GB" sz="1800" dirty="0">
                <a:solidFill>
                  <a:srgbClr val="1F4E79"/>
                </a:solidFill>
              </a:rPr>
              <a:t>, D., Moore, D., &amp; Zarate, G. (2009). </a:t>
            </a:r>
            <a:r>
              <a:rPr lang="en-GB" sz="1800" i="1" dirty="0">
                <a:solidFill>
                  <a:srgbClr val="1F4E79"/>
                </a:solidFill>
              </a:rPr>
              <a:t>Plurilingual and pluricultural competence</a:t>
            </a:r>
            <a:r>
              <a:rPr lang="en-GB" sz="1800" dirty="0">
                <a:solidFill>
                  <a:srgbClr val="1F4E79"/>
                </a:solidFill>
              </a:rPr>
              <a:t>. Strasbourg: Council of Europe.</a:t>
            </a:r>
            <a:endParaRPr lang="es-ES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s-ES" sz="1800" dirty="0">
                <a:solidFill>
                  <a:srgbClr val="1F4E79"/>
                </a:solidFill>
              </a:rPr>
              <a:t>North</a:t>
            </a:r>
            <a:r>
              <a:rPr lang="en-GB" sz="1800" dirty="0">
                <a:solidFill>
                  <a:srgbClr val="1F4E79"/>
                </a:solidFill>
              </a:rPr>
              <a:t>, B., &amp; </a:t>
            </a:r>
            <a:r>
              <a:rPr lang="en-GB" sz="1800" dirty="0" err="1">
                <a:solidFill>
                  <a:srgbClr val="1F4E79"/>
                </a:solidFill>
              </a:rPr>
              <a:t>Piccardo</a:t>
            </a:r>
            <a:r>
              <a:rPr lang="en-GB" sz="1800" dirty="0">
                <a:solidFill>
                  <a:srgbClr val="1F4E79"/>
                </a:solidFill>
              </a:rPr>
              <a:t>, E. (2016). Developing illustrative descriptors of aspects of mediation for the Common European Framework of Reference (CEFR): A Council of Europe project. In: </a:t>
            </a:r>
            <a:r>
              <a:rPr lang="en-GB" sz="1800" i="1" dirty="0">
                <a:solidFill>
                  <a:srgbClr val="1F4E79"/>
                </a:solidFill>
              </a:rPr>
              <a:t>Language Teaching</a:t>
            </a:r>
            <a:r>
              <a:rPr lang="en-GB" sz="1800" dirty="0">
                <a:solidFill>
                  <a:srgbClr val="1F4E79"/>
                </a:solidFill>
              </a:rPr>
              <a:t>, 49(3), 455-459.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Piccardo</a:t>
            </a:r>
            <a:r>
              <a:rPr lang="en-GB" sz="1800" dirty="0">
                <a:solidFill>
                  <a:srgbClr val="1F4E79"/>
                </a:solidFill>
              </a:rPr>
              <a:t>, E. (2019). </a:t>
            </a:r>
            <a:r>
              <a:rPr lang="en-GB" sz="1800" i="1" dirty="0">
                <a:solidFill>
                  <a:srgbClr val="1F4E79"/>
                </a:solidFill>
              </a:rPr>
              <a:t>Mediation for pluricultural competence: synergies and implications</a:t>
            </a:r>
            <a:r>
              <a:rPr lang="en-GB" sz="1800" dirty="0">
                <a:solidFill>
                  <a:srgbClr val="1F4E79"/>
                </a:solidFill>
              </a:rPr>
              <a:t>. Retrieved from: </a:t>
            </a:r>
            <a:r>
              <a:rPr lang="en-GB" sz="1800" dirty="0">
                <a:solidFill>
                  <a:srgbClr val="1F4E79"/>
                </a:solidFill>
                <a:hlinkClick r:id="rId3"/>
              </a:rPr>
              <a:t>https://ecspm.org/wp-content/uploads/2019/04/Piccardo-Reading-20190321.pdf</a:t>
            </a:r>
            <a:r>
              <a:rPr lang="en-GB" sz="1800" dirty="0">
                <a:solidFill>
                  <a:srgbClr val="1F4E79"/>
                </a:solidFill>
              </a:rPr>
              <a:t>. </a:t>
            </a:r>
            <a:endParaRPr lang="es-ES" sz="1800" dirty="0">
              <a:solidFill>
                <a:srgbClr val="1F4E79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s-ES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br>
              <a:rPr lang="es-ES" sz="1900" dirty="0">
                <a:solidFill>
                  <a:srgbClr val="1F4E79"/>
                </a:solidFill>
              </a:rPr>
            </a:br>
            <a:endParaRPr lang="es-ES" sz="19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661"/>
    </mc:Choice>
    <mc:Fallback xmlns="">
      <p:transition spd="slow" advTm="5666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1|75.5|3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Breitbild</PresentationFormat>
  <Paragraphs>45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Pluricultural aspects in the Companion Volume to the Common European Framework of Reference for Languages: facilitating pluricultural space</vt:lpstr>
      <vt:lpstr>Facilitating pluricultural space</vt:lpstr>
      <vt:lpstr>Concepts in the scale</vt:lpstr>
      <vt:lpstr>PowerPoint-Präsentation</vt:lpstr>
      <vt:lpstr>If you want to know more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Johann Fischer</cp:lastModifiedBy>
  <cp:revision>167</cp:revision>
  <dcterms:created xsi:type="dcterms:W3CDTF">2020-01-08T10:10:35Z</dcterms:created>
  <dcterms:modified xsi:type="dcterms:W3CDTF">2024-07-10T14:53:46Z</dcterms:modified>
</cp:coreProperties>
</file>